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5" r:id="rId5"/>
    <p:sldId id="261" r:id="rId6"/>
    <p:sldId id="297" r:id="rId7"/>
    <p:sldId id="263" r:id="rId8"/>
    <p:sldId id="278" r:id="rId9"/>
    <p:sldId id="271" r:id="rId10"/>
    <p:sldId id="295" r:id="rId11"/>
    <p:sldId id="293" r:id="rId12"/>
    <p:sldId id="282" r:id="rId13"/>
    <p:sldId id="296" r:id="rId14"/>
    <p:sldId id="294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C"/>
    <a:srgbClr val="0504FC"/>
    <a:srgbClr val="000000"/>
    <a:srgbClr val="1E1E1E"/>
    <a:srgbClr val="748095"/>
    <a:srgbClr val="94E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ED56F-0682-2544-8B7C-83FB7BFD3156}" v="192" dt="2023-07-31T02:03:19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192" y="176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400" dirty="0"/>
              <a:t>Graphical Representation of Revenue and Profit over the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314960629921263E-2"/>
          <c:y val="0.17772525973638903"/>
          <c:w val="0.93616941437007872"/>
          <c:h val="0.76273592748917773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Gross revenue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</c:numCache>
            </c:numRef>
          </c:cat>
          <c:val>
            <c:numRef>
              <c:f>Sheet1!$B$2:$B$6</c:f>
              <c:numCache>
                <c:formatCode>"$"#,##0_);[Red]\("$"#,##0\)</c:formatCode>
                <c:ptCount val="5"/>
                <c:pt idx="0">
                  <c:v>675000</c:v>
                </c:pt>
                <c:pt idx="1">
                  <c:v>1215000</c:v>
                </c:pt>
                <c:pt idx="2">
                  <c:v>2025000</c:v>
                </c:pt>
                <c:pt idx="3">
                  <c:v>2835000</c:v>
                </c:pt>
                <c:pt idx="4">
                  <c:v>3600000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6C-264A-9414-B7A8F494AD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Net Profit Margin For Wholesale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</c:numCache>
            </c:numRef>
          </c:cat>
          <c:val>
            <c:numRef>
              <c:f>Sheet1!$C$2:$C$6</c:f>
              <c:numCache>
                <c:formatCode>"$"#,##0_);[Red]\("$"#,##0\)</c:formatCode>
                <c:ptCount val="5"/>
                <c:pt idx="0">
                  <c:v>270000</c:v>
                </c:pt>
                <c:pt idx="1">
                  <c:v>486000</c:v>
                </c:pt>
                <c:pt idx="2">
                  <c:v>800000</c:v>
                </c:pt>
                <c:pt idx="3">
                  <c:v>1134000</c:v>
                </c:pt>
                <c:pt idx="4">
                  <c:v>1440000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6C-264A-9414-B7A8F494AD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 Profit Margin For Retail2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</c:numCache>
            </c:numRef>
          </c:cat>
          <c:val>
            <c:numRef>
              <c:f>Sheet1!$D$2:$D$6</c:f>
              <c:numCache>
                <c:formatCode>"$"#,##0_);[Red]\("$"#,##0\)</c:formatCode>
                <c:ptCount val="5"/>
                <c:pt idx="0">
                  <c:v>16875</c:v>
                </c:pt>
                <c:pt idx="1">
                  <c:v>136687</c:v>
                </c:pt>
                <c:pt idx="2">
                  <c:v>227812</c:v>
                </c:pt>
                <c:pt idx="3">
                  <c:v>318937</c:v>
                </c:pt>
                <c:pt idx="4">
                  <c:v>405000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6C-264A-9414-B7A8F494ADE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79202096"/>
        <c:axId val="779203824"/>
      </c:lineChart>
      <c:catAx>
        <c:axId val="779202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9203824"/>
        <c:crosses val="autoZero"/>
        <c:auto val="1"/>
        <c:lblAlgn val="ctr"/>
        <c:lblOffset val="100"/>
        <c:noMultiLvlLbl val="0"/>
      </c:catAx>
      <c:valAx>
        <c:axId val="77920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9202096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7/30/23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7/30/23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8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07/26/2023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VULCAN BAG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07/26/2023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VULCAN BAG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07/26/2023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2ED9-C3D2-D841-985A-C836992478A8}" type="datetime1">
              <a:rPr lang="en-US" smtClean="0"/>
              <a:t>7/30/23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0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07/26/2023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07/26/2023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VULCAN BAG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79" r:id="rId11"/>
    <p:sldLayoutId id="2147483677" r:id="rId12"/>
    <p:sldLayoutId id="2147483672" r:id="rId13"/>
    <p:sldLayoutId id="2147483652" r:id="rId14"/>
    <p:sldLayoutId id="2147483653" r:id="rId15"/>
    <p:sldLayoutId id="2147483650" r:id="rId16"/>
    <p:sldLayoutId id="2147483654" r:id="rId17"/>
    <p:sldLayoutId id="2147483674" r:id="rId18"/>
    <p:sldLayoutId id="2147483676" r:id="rId19"/>
    <p:sldLayoutId id="2147483673" r:id="rId20"/>
    <p:sldLayoutId id="2147483675" r:id="rId21"/>
    <p:sldLayoutId id="2147483680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7298" y="5527464"/>
            <a:ext cx="7126452" cy="1077591"/>
          </a:xfrm>
        </p:spPr>
        <p:txBody>
          <a:bodyPr>
            <a:normAutofit/>
          </a:bodyPr>
          <a:lstStyle/>
          <a:p>
            <a:r>
              <a:rPr lang="en-US" sz="1800"/>
              <a:t>Teja Vamsi | NAVNEET | AKSHAY | PRANAV</a:t>
            </a:r>
          </a:p>
        </p:txBody>
      </p:sp>
      <p:pic>
        <p:nvPicPr>
          <p:cNvPr id="7" name="Graphic 6" descr="Thermometer with solid fill">
            <a:extLst>
              <a:ext uri="{FF2B5EF4-FFF2-40B4-BE49-F238E27FC236}">
                <a16:creationId xmlns:a16="http://schemas.microsoft.com/office/drawing/2014/main" id="{B031A869-9BCC-A77B-49D4-287026A9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0650" y="549583"/>
            <a:ext cx="1471129" cy="1471129"/>
          </a:xfrm>
          <a:prstGeom prst="rect">
            <a:avLst/>
          </a:prstGeom>
        </p:spPr>
      </p:pic>
      <p:pic>
        <p:nvPicPr>
          <p:cNvPr id="15" name="Graphic 14" descr="Plug with solid fill">
            <a:extLst>
              <a:ext uri="{FF2B5EF4-FFF2-40B4-BE49-F238E27FC236}">
                <a16:creationId xmlns:a16="http://schemas.microsoft.com/office/drawing/2014/main" id="{E2FE5B1F-8BA5-FA41-685A-647AD53C1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1646" y="549583"/>
            <a:ext cx="1471129" cy="147112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0DC1BD5-97E4-87C5-042D-567D5D1D8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51186" y="549583"/>
            <a:ext cx="1471129" cy="147112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DBAB72A-6EA5-DBDC-2478-72B4CD845CF8}"/>
              </a:ext>
            </a:extLst>
          </p:cNvPr>
          <p:cNvSpPr/>
          <p:nvPr/>
        </p:nvSpPr>
        <p:spPr>
          <a:xfrm>
            <a:off x="2266950" y="1790700"/>
            <a:ext cx="571500" cy="2400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7995" y="2228811"/>
            <a:ext cx="12604305" cy="260847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11500" b="1" cap="none">
                <a:ln w="10160">
                  <a:noFill/>
                  <a:prstDash val="solid"/>
                </a:ln>
                <a:gradFill flip="none" rotWithShape="1">
                  <a:gsLst>
                    <a:gs pos="0">
                      <a:schemeClr val="bg1">
                        <a:lumMod val="10000"/>
                        <a:lumOff val="90000"/>
                      </a:schemeClr>
                    </a:gs>
                    <a:gs pos="74000">
                      <a:schemeClr val="bg1">
                        <a:lumMod val="25000"/>
                        <a:lumOff val="75000"/>
                      </a:schemeClr>
                    </a:gs>
                    <a:gs pos="72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  <a:lumOff val="2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VULCAN BAG</a:t>
            </a:r>
          </a:p>
        </p:txBody>
      </p: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grey backpack on a wood surface&#10;&#10;Description automatically generated with low confidence">
            <a:extLst>
              <a:ext uri="{FF2B5EF4-FFF2-40B4-BE49-F238E27FC236}">
                <a16:creationId xmlns:a16="http://schemas.microsoft.com/office/drawing/2014/main" id="{C420BD6F-0E9B-C34C-C99B-538E759F8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8" t="4075" r="3454" b="8703"/>
          <a:stretch/>
        </p:blipFill>
        <p:spPr>
          <a:xfrm rot="5400000">
            <a:off x="6077935" y="2453756"/>
            <a:ext cx="3240089" cy="2533319"/>
          </a:xfrm>
          <a:prstGeom prst="rect">
            <a:avLst/>
          </a:prstGeom>
        </p:spPr>
      </p:pic>
      <p:pic>
        <p:nvPicPr>
          <p:cNvPr id="8" name="Picture 7" descr="A black bag on a table&#10;&#10;Description automatically generated with low confidence">
            <a:extLst>
              <a:ext uri="{FF2B5EF4-FFF2-40B4-BE49-F238E27FC236}">
                <a16:creationId xmlns:a16="http://schemas.microsoft.com/office/drawing/2014/main" id="{E5010F34-8082-FB2E-8770-D0912CD5C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7" t="10184" r="12500" b="6204"/>
          <a:stretch/>
        </p:blipFill>
        <p:spPr>
          <a:xfrm rot="5400000">
            <a:off x="-17767" y="2261706"/>
            <a:ext cx="3202492" cy="2886076"/>
          </a:xfrm>
          <a:prstGeom prst="rect">
            <a:avLst/>
          </a:prstGeom>
        </p:spPr>
      </p:pic>
      <p:pic>
        <p:nvPicPr>
          <p:cNvPr id="12" name="Picture 11" descr="A picture containing accessory, luggage and bags, hand luggage, luggage&#10;&#10;Description automatically generated">
            <a:extLst>
              <a:ext uri="{FF2B5EF4-FFF2-40B4-BE49-F238E27FC236}">
                <a16:creationId xmlns:a16="http://schemas.microsoft.com/office/drawing/2014/main" id="{6E3B8621-08FE-99CD-38F8-77D62AA6D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13065" y="2322386"/>
            <a:ext cx="3240089" cy="2796057"/>
          </a:xfrm>
          <a:prstGeom prst="rect">
            <a:avLst/>
          </a:prstGeom>
        </p:spPr>
      </p:pic>
      <p:pic>
        <p:nvPicPr>
          <p:cNvPr id="14" name="Picture 13" descr="A black and white bag on a wood floor&#10;&#10;Description automatically generated with low confidence">
            <a:extLst>
              <a:ext uri="{FF2B5EF4-FFF2-40B4-BE49-F238E27FC236}">
                <a16:creationId xmlns:a16="http://schemas.microsoft.com/office/drawing/2014/main" id="{AA36E44B-B38B-2CD2-C1EC-6D958516F5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17" t="16453" r="20666" b="10522"/>
          <a:stretch/>
        </p:blipFill>
        <p:spPr>
          <a:xfrm rot="5400000">
            <a:off x="3120247" y="2194144"/>
            <a:ext cx="3240089" cy="306391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89D15-50BC-CE97-6D19-E9708BF1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0">
            <a:extLst>
              <a:ext uri="{FF2B5EF4-FFF2-40B4-BE49-F238E27FC236}">
                <a16:creationId xmlns:a16="http://schemas.microsoft.com/office/drawing/2014/main" id="{059AC4B7-E2F0-80C4-D035-826AC920B046}"/>
              </a:ext>
            </a:extLst>
          </p:cNvPr>
          <p:cNvSpPr txBox="1">
            <a:spLocks/>
          </p:cNvSpPr>
          <p:nvPr/>
        </p:nvSpPr>
        <p:spPr>
          <a:xfrm>
            <a:off x="667378" y="-5169"/>
            <a:ext cx="10134601" cy="9248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/>
                </a:solidFill>
              </a:rPr>
              <a:t>VULCAN PROTOTYPE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590AF-14F9-39AD-C692-B04DA45DA2A5}"/>
              </a:ext>
            </a:extLst>
          </p:cNvPr>
          <p:cNvSpPr/>
          <p:nvPr/>
        </p:nvSpPr>
        <p:spPr>
          <a:xfrm>
            <a:off x="147145" y="715241"/>
            <a:ext cx="11897710" cy="840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2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59344A9-1FA3-4126-31E0-7C2420B772E2}"/>
              </a:ext>
            </a:extLst>
          </p:cNvPr>
          <p:cNvSpPr/>
          <p:nvPr/>
        </p:nvSpPr>
        <p:spPr>
          <a:xfrm>
            <a:off x="838200" y="0"/>
            <a:ext cx="1070987" cy="136657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2EAE4960-7B92-A5EB-6C0B-6F61171D3BB2}"/>
              </a:ext>
            </a:extLst>
          </p:cNvPr>
          <p:cNvSpPr txBox="1">
            <a:spLocks/>
          </p:cNvSpPr>
          <p:nvPr/>
        </p:nvSpPr>
        <p:spPr>
          <a:xfrm>
            <a:off x="667378" y="-5169"/>
            <a:ext cx="10134601" cy="9248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/>
                </a:solidFill>
              </a:rPr>
              <a:t>SUMMARY 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AFC2D-3705-21D1-1A02-DEC61A91621B}"/>
              </a:ext>
            </a:extLst>
          </p:cNvPr>
          <p:cNvSpPr/>
          <p:nvPr/>
        </p:nvSpPr>
        <p:spPr>
          <a:xfrm>
            <a:off x="147145" y="715241"/>
            <a:ext cx="11897710" cy="840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72FAFA51-930F-A3AF-21E9-6310D8B54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0"/>
          <a:stretch/>
        </p:blipFill>
        <p:spPr>
          <a:xfrm>
            <a:off x="5944439" y="1341853"/>
            <a:ext cx="2602503" cy="4670993"/>
          </a:xfrm>
          <a:prstGeom prst="rect">
            <a:avLst/>
          </a:prstGeom>
        </p:spPr>
      </p:pic>
      <p:pic>
        <p:nvPicPr>
          <p:cNvPr id="3074" name="Picture 2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F3C29AFB-B1EA-F22E-EF4A-2B5C62C2B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4" r="7472" b="-255"/>
          <a:stretch/>
        </p:blipFill>
        <p:spPr bwMode="auto">
          <a:xfrm>
            <a:off x="8760846" y="1341852"/>
            <a:ext cx="2875984" cy="46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B5B8BE6-498A-0ECA-549E-5930A2A3347E}"/>
              </a:ext>
            </a:extLst>
          </p:cNvPr>
          <p:cNvSpPr txBox="1"/>
          <p:nvPr/>
        </p:nvSpPr>
        <p:spPr>
          <a:xfrm>
            <a:off x="424542" y="1669559"/>
            <a:ext cx="50400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b="1">
                <a:ln>
                  <a:solidFill>
                    <a:schemeClr val="tx1">
                      <a:lumMod val="65000"/>
                    </a:schemeClr>
                  </a:solidFill>
                </a:ln>
                <a:solidFill>
                  <a:srgbClr val="EEECEC"/>
                </a:solidFill>
              </a:rPr>
              <a:t> </a:t>
            </a:r>
            <a:r>
              <a:rPr lang="en-US" b="1">
                <a:ln>
                  <a:solidFill>
                    <a:srgbClr val="FF0000"/>
                  </a:solidFill>
                </a:ln>
                <a:solidFill>
                  <a:srgbClr val="EEECEC"/>
                </a:solidFill>
              </a:rPr>
              <a:t>VULCAN</a:t>
            </a:r>
            <a:r>
              <a:rPr lang="en-US"/>
              <a:t> makes food delivery </a:t>
            </a:r>
            <a:r>
              <a:rPr lang="en-US" i="1">
                <a:solidFill>
                  <a:srgbClr val="FFFF00"/>
                </a:solidFill>
              </a:rPr>
              <a:t>better ! </a:t>
            </a:r>
            <a:r>
              <a:rPr lang="en-US"/>
              <a:t>Our hot food delivery bag keeps your food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hot and tasty</a:t>
            </a:r>
            <a:r>
              <a:rPr lang="en-US"/>
              <a:t>, ensuring happy customers every time.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 algn="just">
              <a:buFontTx/>
              <a:buChar char="-"/>
            </a:pPr>
            <a:r>
              <a:rPr lang="en-US"/>
              <a:t>We're committed to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constant improvement</a:t>
            </a:r>
            <a:r>
              <a:rPr lang="en-US"/>
              <a:t> and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innovation</a:t>
            </a:r>
            <a:r>
              <a:rPr lang="en-US"/>
              <a:t>, so you can trust that you're getting the best.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 algn="just">
              <a:buFontTx/>
              <a:buChar char="-"/>
            </a:pPr>
            <a:r>
              <a:rPr lang="en-US" b="0" i="0">
                <a:effectLst/>
                <a:latin typeface="Söhne"/>
              </a:rPr>
              <a:t>Partner with us to </a:t>
            </a:r>
            <a:r>
              <a:rPr lang="en-US" b="0" i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elevate</a:t>
            </a:r>
            <a:r>
              <a:rPr lang="en-US" b="0" i="0">
                <a:effectLst/>
                <a:latin typeface="Söhne"/>
              </a:rPr>
              <a:t> your food delivery game and make your customers incredibly happy.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2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/>
          <a:lstStyle/>
          <a:p>
            <a:r>
              <a:rPr lang="en-US" b="1"/>
              <a:t>THANK YOU </a:t>
            </a:r>
          </a:p>
        </p:txBody>
      </p:sp>
      <p:pic>
        <p:nvPicPr>
          <p:cNvPr id="4" name="Graphic 3" descr="Speech outline">
            <a:extLst>
              <a:ext uri="{FF2B5EF4-FFF2-40B4-BE49-F238E27FC236}">
                <a16:creationId xmlns:a16="http://schemas.microsoft.com/office/drawing/2014/main" id="{2C15EBD6-C756-99C5-5601-46EE829A6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090056"/>
            <a:ext cx="3657601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8164" y="1341827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/>
              <a:t>Market gap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38163" y="1655292"/>
            <a:ext cx="6906691" cy="102701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Food delivery professionals need a reliable solution to maintain the optimal temperature of hot food during transportation but are using conventional, inefficient methods.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38164" y="3469680"/>
            <a:ext cx="3104198" cy="320381"/>
          </a:xfrm>
        </p:spPr>
        <p:txBody>
          <a:bodyPr/>
          <a:lstStyle/>
          <a:p>
            <a:r>
              <a:rPr lang="en-US"/>
              <a:t>Costs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37118" y="3811725"/>
            <a:ext cx="7054882" cy="86640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Inadequate temperature maintenance can lead to customer complaints and loss of business opportunities for food delivery services.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9344A9-1FA3-4126-31E0-7C2420B772E2}"/>
              </a:ext>
            </a:extLst>
          </p:cNvPr>
          <p:cNvSpPr/>
          <p:nvPr/>
        </p:nvSpPr>
        <p:spPr>
          <a:xfrm>
            <a:off x="838200" y="0"/>
            <a:ext cx="1070987" cy="136657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37118" y="4549666"/>
            <a:ext cx="3104198" cy="320381"/>
          </a:xfrm>
        </p:spPr>
        <p:txBody>
          <a:bodyPr/>
          <a:lstStyle/>
          <a:p>
            <a:r>
              <a:rPr lang="en-US"/>
              <a:t>usability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37823" y="4870047"/>
            <a:ext cx="7281940" cy="86640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Delivery professionals want a user-friendly and efficient hot food delivery bag that simplifies their delivery process and ensures food quality.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38164" y="2422955"/>
            <a:ext cx="3104198" cy="320381"/>
          </a:xfrm>
        </p:spPr>
        <p:txBody>
          <a:bodyPr/>
          <a:lstStyle/>
          <a:p>
            <a:r>
              <a:rPr lang="en-US"/>
              <a:t>Design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3B60275-0476-4C73-A9F1-33555C744B1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37118" y="2753403"/>
            <a:ext cx="7054882" cy="866401"/>
          </a:xfrm>
        </p:spPr>
        <p:txBody>
          <a:bodyPr>
            <a:noAutofit/>
          </a:bodyPr>
          <a:lstStyle/>
          <a:p>
            <a:r>
              <a:rPr lang="en-ZA" noProof="1">
                <a:solidFill>
                  <a:schemeClr val="tx1"/>
                </a:solidFill>
              </a:rPr>
              <a:t>Current bags aren’t durable and light-weight. Couldn’t use for longer time and have no advanced heating features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2EAE4960-7B92-A5EB-6C0B-6F61171D3BB2}"/>
              </a:ext>
            </a:extLst>
          </p:cNvPr>
          <p:cNvSpPr txBox="1">
            <a:spLocks/>
          </p:cNvSpPr>
          <p:nvPr/>
        </p:nvSpPr>
        <p:spPr>
          <a:xfrm>
            <a:off x="667378" y="-5169"/>
            <a:ext cx="10134601" cy="9248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AFC2D-3705-21D1-1A02-DEC61A91621B}"/>
              </a:ext>
            </a:extLst>
          </p:cNvPr>
          <p:cNvSpPr/>
          <p:nvPr/>
        </p:nvSpPr>
        <p:spPr>
          <a:xfrm>
            <a:off x="147145" y="715241"/>
            <a:ext cx="11897710" cy="840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Iceberg with solid fill">
            <a:extLst>
              <a:ext uri="{FF2B5EF4-FFF2-40B4-BE49-F238E27FC236}">
                <a16:creationId xmlns:a16="http://schemas.microsoft.com/office/drawing/2014/main" id="{4E882EAE-CDB3-E838-2550-9BD016354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147" y="1998271"/>
            <a:ext cx="3356453" cy="3356453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236CDAAA-DC47-5458-8B4E-5E5040FD0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4495" y="4669299"/>
            <a:ext cx="209576" cy="209576"/>
          </a:xfrm>
          <a:prstGeom prst="rect">
            <a:avLst/>
          </a:prstGeom>
        </p:spPr>
      </p:pic>
      <p:pic>
        <p:nvPicPr>
          <p:cNvPr id="22" name="Graphic 21" descr="User outline">
            <a:extLst>
              <a:ext uri="{FF2B5EF4-FFF2-40B4-BE49-F238E27FC236}">
                <a16:creationId xmlns:a16="http://schemas.microsoft.com/office/drawing/2014/main" id="{1AC135DF-784D-88C0-0BF4-2377A49C9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0828" y="4430179"/>
            <a:ext cx="439868" cy="439868"/>
          </a:xfrm>
          <a:prstGeom prst="rect">
            <a:avLst/>
          </a:prstGeom>
        </p:spPr>
      </p:pic>
      <p:pic>
        <p:nvPicPr>
          <p:cNvPr id="26" name="Graphic 25" descr="Dollar with solid fill">
            <a:extLst>
              <a:ext uri="{FF2B5EF4-FFF2-40B4-BE49-F238E27FC236}">
                <a16:creationId xmlns:a16="http://schemas.microsoft.com/office/drawing/2014/main" id="{9D4A0C45-1D91-B3C5-0225-886FE4B1A0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485" y="3467094"/>
            <a:ext cx="439868" cy="439868"/>
          </a:xfrm>
          <a:prstGeom prst="rect">
            <a:avLst/>
          </a:prstGeom>
        </p:spPr>
      </p:pic>
      <p:pic>
        <p:nvPicPr>
          <p:cNvPr id="28" name="Graphic 27" descr="Ruler outline">
            <a:extLst>
              <a:ext uri="{FF2B5EF4-FFF2-40B4-BE49-F238E27FC236}">
                <a16:creationId xmlns:a16="http://schemas.microsoft.com/office/drawing/2014/main" id="{D10CD2E4-66E2-3640-47C0-0DFF01EEEB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50894" y="2357351"/>
            <a:ext cx="439868" cy="439868"/>
          </a:xfrm>
          <a:prstGeom prst="rect">
            <a:avLst/>
          </a:prstGeom>
        </p:spPr>
      </p:pic>
      <p:pic>
        <p:nvPicPr>
          <p:cNvPr id="30" name="Graphic 29" descr="Golf Flag In Hole outline">
            <a:extLst>
              <a:ext uri="{FF2B5EF4-FFF2-40B4-BE49-F238E27FC236}">
                <a16:creationId xmlns:a16="http://schemas.microsoft.com/office/drawing/2014/main" id="{96FFC449-3B2B-254A-19D2-47DA303FF6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69283" y="1250325"/>
            <a:ext cx="439868" cy="4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07/26/2023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VULCAN BAG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9344A9-1FA3-4126-31E0-7C2420B772E2}"/>
              </a:ext>
            </a:extLst>
          </p:cNvPr>
          <p:cNvSpPr/>
          <p:nvPr/>
        </p:nvSpPr>
        <p:spPr>
          <a:xfrm>
            <a:off x="838200" y="0"/>
            <a:ext cx="1070987" cy="136657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2EAE4960-7B92-A5EB-6C0B-6F61171D3BB2}"/>
              </a:ext>
            </a:extLst>
          </p:cNvPr>
          <p:cNvSpPr txBox="1">
            <a:spLocks/>
          </p:cNvSpPr>
          <p:nvPr/>
        </p:nvSpPr>
        <p:spPr>
          <a:xfrm>
            <a:off x="667378" y="-5169"/>
            <a:ext cx="10134601" cy="9248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C8A4ADC-C8FD-45EE-718F-9D60364C1A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82642A-F7CA-12EE-FA60-2DDCDEF50B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DAFD1FC-9342-35D6-D556-0E30F0D14348}"/>
              </a:ext>
            </a:extLst>
          </p:cNvPr>
          <p:cNvSpPr txBox="1">
            <a:spLocks/>
          </p:cNvSpPr>
          <p:nvPr/>
        </p:nvSpPr>
        <p:spPr>
          <a:xfrm>
            <a:off x="4450921" y="1479551"/>
            <a:ext cx="5042568" cy="345473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Close the gap 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CF5123B-A17B-1482-758D-ED33F59722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2" y="1825027"/>
            <a:ext cx="7299644" cy="540104"/>
          </a:xfrm>
        </p:spPr>
        <p:txBody>
          <a:bodyPr>
            <a:noAutofit/>
          </a:bodyPr>
          <a:lstStyle/>
          <a:p>
            <a:r>
              <a:rPr lang="en-US" sz="1300" dirty="0"/>
              <a:t>VULCAN is the best solution for maintaining the optimal temperature of hot food during delivery, offering unique features that no other hot food delivery bag on the market provides.</a:t>
            </a:r>
          </a:p>
          <a:p>
            <a:br>
              <a:rPr lang="en-US" sz="1300" dirty="0"/>
            </a:br>
            <a:endParaRPr lang="en-US" sz="1300" dirty="0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3128A4D-FA45-E332-1F5E-BA5B53BAAD39}"/>
              </a:ext>
            </a:extLst>
          </p:cNvPr>
          <p:cNvSpPr txBox="1">
            <a:spLocks/>
          </p:cNvSpPr>
          <p:nvPr/>
        </p:nvSpPr>
        <p:spPr>
          <a:xfrm>
            <a:off x="4450921" y="2653289"/>
            <a:ext cx="504256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Target audience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04AC7D0-5C95-C26C-2575-13C37A04C514}"/>
              </a:ext>
            </a:extLst>
          </p:cNvPr>
          <p:cNvSpPr txBox="1">
            <a:spLocks/>
          </p:cNvSpPr>
          <p:nvPr/>
        </p:nvSpPr>
        <p:spPr>
          <a:xfrm>
            <a:off x="4450921" y="3014141"/>
            <a:ext cx="7299644" cy="54010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>
                <a:solidFill>
                  <a:schemeClr val="tx1"/>
                </a:solidFill>
              </a:rPr>
              <a:t>Delivery Executives, Food Delivery Companies, and Restaurants</a:t>
            </a:r>
          </a:p>
          <a:p>
            <a:br>
              <a:rPr lang="en-US" sz="1300"/>
            </a:br>
            <a:endParaRPr lang="en-US" sz="1300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86895AD9-6994-F000-EF71-7D8FC7C4EFF9}"/>
              </a:ext>
            </a:extLst>
          </p:cNvPr>
          <p:cNvSpPr txBox="1">
            <a:spLocks/>
          </p:cNvSpPr>
          <p:nvPr/>
        </p:nvSpPr>
        <p:spPr>
          <a:xfrm>
            <a:off x="4448177" y="4868297"/>
            <a:ext cx="504256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Easy to use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0775BBD9-A6FC-1F8B-9962-205FAF1800E6}"/>
              </a:ext>
            </a:extLst>
          </p:cNvPr>
          <p:cNvSpPr txBox="1">
            <a:spLocks/>
          </p:cNvSpPr>
          <p:nvPr/>
        </p:nvSpPr>
        <p:spPr>
          <a:xfrm>
            <a:off x="4448177" y="5202941"/>
            <a:ext cx="7299644" cy="98112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/>
              <a:t>VULCAN's electric heating capacity keeps food warm throughout the delivery process, ensuring ease of use for executives, while its durable yet lightweight structure enhances usability and convenience.</a:t>
            </a:r>
            <a:endParaRPr lang="en-US" sz="1300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857BBEF7-F645-31F7-E4AE-A1A6D2F28B27}"/>
              </a:ext>
            </a:extLst>
          </p:cNvPr>
          <p:cNvSpPr txBox="1">
            <a:spLocks/>
          </p:cNvSpPr>
          <p:nvPr/>
        </p:nvSpPr>
        <p:spPr>
          <a:xfrm>
            <a:off x="4448177" y="3679183"/>
            <a:ext cx="504256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CONSUMER SATISFACTION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9AB09A47-11AC-E254-1173-645E879920FC}"/>
              </a:ext>
            </a:extLst>
          </p:cNvPr>
          <p:cNvSpPr txBox="1">
            <a:spLocks/>
          </p:cNvSpPr>
          <p:nvPr/>
        </p:nvSpPr>
        <p:spPr>
          <a:xfrm>
            <a:off x="4448177" y="3986378"/>
            <a:ext cx="7299644" cy="54010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tx1"/>
                </a:solidFill>
              </a:rPr>
              <a:t>A 15% increase in customer retention and satisfaction for food delivery companies that adopt VULCAN hot food delivery bags.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7" name="Graphic 46" descr="Puzzle pieces with solid fill">
            <a:extLst>
              <a:ext uri="{FF2B5EF4-FFF2-40B4-BE49-F238E27FC236}">
                <a16:creationId xmlns:a16="http://schemas.microsoft.com/office/drawing/2014/main" id="{28B90AED-8B28-37F9-70C2-F7C6A327D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391" y="1426978"/>
            <a:ext cx="4114799" cy="4114799"/>
          </a:xfrm>
          <a:prstGeom prst="rect">
            <a:avLst/>
          </a:prstGeom>
        </p:spPr>
      </p:pic>
      <p:sp>
        <p:nvSpPr>
          <p:cNvPr id="48" name="Title 10">
            <a:extLst>
              <a:ext uri="{FF2B5EF4-FFF2-40B4-BE49-F238E27FC236}">
                <a16:creationId xmlns:a16="http://schemas.microsoft.com/office/drawing/2014/main" id="{E8FEE889-8151-16F6-B9EA-388141FD9497}"/>
              </a:ext>
            </a:extLst>
          </p:cNvPr>
          <p:cNvSpPr txBox="1">
            <a:spLocks/>
          </p:cNvSpPr>
          <p:nvPr/>
        </p:nvSpPr>
        <p:spPr>
          <a:xfrm>
            <a:off x="667378" y="-5169"/>
            <a:ext cx="10134601" cy="9248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8D1783-14E7-3999-A0F0-ADBE6D5F6EE8}"/>
              </a:ext>
            </a:extLst>
          </p:cNvPr>
          <p:cNvSpPr/>
          <p:nvPr/>
        </p:nvSpPr>
        <p:spPr>
          <a:xfrm>
            <a:off x="147145" y="715241"/>
            <a:ext cx="11897710" cy="840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Lock outline">
            <a:extLst>
              <a:ext uri="{FF2B5EF4-FFF2-40B4-BE49-F238E27FC236}">
                <a16:creationId xmlns:a16="http://schemas.microsoft.com/office/drawing/2014/main" id="{17F53BFC-4079-594D-93F6-6A4F7689C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1704" y="1343022"/>
            <a:ext cx="457200" cy="457200"/>
          </a:xfrm>
          <a:prstGeom prst="rect">
            <a:avLst/>
          </a:prstGeom>
        </p:spPr>
      </p:pic>
      <p:pic>
        <p:nvPicPr>
          <p:cNvPr id="51" name="Graphic 50" descr="Bullseye outline">
            <a:extLst>
              <a:ext uri="{FF2B5EF4-FFF2-40B4-BE49-F238E27FC236}">
                <a16:creationId xmlns:a16="http://schemas.microsoft.com/office/drawing/2014/main" id="{36910EBC-40BF-F4F7-EA88-82E471C69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2218" y="2581185"/>
            <a:ext cx="461963" cy="461963"/>
          </a:xfrm>
          <a:prstGeom prst="rect">
            <a:avLst/>
          </a:prstGeom>
        </p:spPr>
      </p:pic>
      <p:pic>
        <p:nvPicPr>
          <p:cNvPr id="52" name="Graphic 51" descr="Rating 3 Star with solid fill">
            <a:extLst>
              <a:ext uri="{FF2B5EF4-FFF2-40B4-BE49-F238E27FC236}">
                <a16:creationId xmlns:a16="http://schemas.microsoft.com/office/drawing/2014/main" id="{B38EA700-25AD-C52D-8D6D-A59D43FFE0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4243" y="3484378"/>
            <a:ext cx="683418" cy="683418"/>
          </a:xfrm>
          <a:prstGeom prst="rect">
            <a:avLst/>
          </a:prstGeom>
        </p:spPr>
      </p:pic>
      <p:pic>
        <p:nvPicPr>
          <p:cNvPr id="53" name="Graphic 52" descr="Shopping bag outline">
            <a:extLst>
              <a:ext uri="{FF2B5EF4-FFF2-40B4-BE49-F238E27FC236}">
                <a16:creationId xmlns:a16="http://schemas.microsoft.com/office/drawing/2014/main" id="{47DFF4E6-9752-0F1F-6B0C-67B3542C7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6908" y="4786789"/>
            <a:ext cx="483396" cy="4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64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A80E1F29-7148-A8C8-AB90-03BDFF0E550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9DE0EBBF-64DA-E37E-5C5A-CEE260DCB66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8F0C176-9153-7A9A-5E3F-4377051AA63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7D6D5690-9B10-A87E-6980-A7FA40A6A86A}"/>
              </a:ext>
            </a:extLst>
          </p:cNvPr>
          <p:cNvSpPr txBox="1">
            <a:spLocks/>
          </p:cNvSpPr>
          <p:nvPr/>
        </p:nvSpPr>
        <p:spPr>
          <a:xfrm>
            <a:off x="667378" y="-5169"/>
            <a:ext cx="10134601" cy="9248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/>
                </a:solidFill>
              </a:rPr>
              <a:t>PROGRESS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7C931-F634-EB64-4EA7-CEFEE1E5E282}"/>
              </a:ext>
            </a:extLst>
          </p:cNvPr>
          <p:cNvSpPr/>
          <p:nvPr/>
        </p:nvSpPr>
        <p:spPr>
          <a:xfrm>
            <a:off x="147145" y="715241"/>
            <a:ext cx="11897710" cy="840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Hourglass Finished with solid fill">
            <a:extLst>
              <a:ext uri="{FF2B5EF4-FFF2-40B4-BE49-F238E27FC236}">
                <a16:creationId xmlns:a16="http://schemas.microsoft.com/office/drawing/2014/main" id="{0303A1BE-253E-2206-C310-113A85F85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387" y="2138259"/>
            <a:ext cx="2999924" cy="29999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18DFD-4D55-B561-8EF7-307D32506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1656033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PRODUCT DEVELOPMENT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B4DF4-B8BF-6F35-EB58-D434F022D5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2" y="2001509"/>
            <a:ext cx="7299644" cy="1113662"/>
          </a:xfrm>
        </p:spPr>
        <p:txBody>
          <a:bodyPr>
            <a:noAutofit/>
          </a:bodyPr>
          <a:lstStyle/>
          <a:p>
            <a:pPr marL="171450" indent="-171450">
              <a:buFontTx/>
              <a:buChar char="-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Conducted extensive market research to identify customer pain points and preferences.</a:t>
            </a:r>
          </a:p>
          <a:p>
            <a:pPr marL="171450" indent="-171450">
              <a:buFontTx/>
              <a:buChar char="-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Collaborated with experts , finalized the design and manufacturing process.</a:t>
            </a:r>
          </a:p>
          <a:p>
            <a:b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</a:br>
            <a:endParaRPr lang="en-US" sz="1400" dirty="0">
              <a:solidFill>
                <a:schemeClr val="tx1"/>
              </a:solidFill>
            </a:endParaRPr>
          </a:p>
          <a:p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57BEE-7913-144C-C7C1-73D0D348881A}"/>
              </a:ext>
            </a:extLst>
          </p:cNvPr>
          <p:cNvSpPr txBox="1">
            <a:spLocks/>
          </p:cNvSpPr>
          <p:nvPr/>
        </p:nvSpPr>
        <p:spPr>
          <a:xfrm>
            <a:off x="4450921" y="2969835"/>
            <a:ext cx="5042568" cy="345473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PROTOTYPE TESTING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3A35FB-B253-462C-3DB1-A1D6B1F00AD5}"/>
              </a:ext>
            </a:extLst>
          </p:cNvPr>
          <p:cNvSpPr txBox="1">
            <a:spLocks/>
          </p:cNvSpPr>
          <p:nvPr/>
        </p:nvSpPr>
        <p:spPr>
          <a:xfrm>
            <a:off x="4450922" y="3315311"/>
            <a:ext cx="7299644" cy="111366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Söhne"/>
              </a:rPr>
              <a:t>Gathered user feedback on VULCAN prototype design, including comfort and weight.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Söhne"/>
              </a:rPr>
              <a:t>Conducted various trials to ensure consistent temperature maintenance .</a:t>
            </a:r>
          </a:p>
          <a:p>
            <a:pPr marL="171450" indent="-171450">
              <a:buFontTx/>
              <a:buChar char="-"/>
            </a:pPr>
            <a:endParaRPr lang="en-US" sz="1400" dirty="0">
              <a:solidFill>
                <a:schemeClr val="tx1"/>
              </a:solidFill>
              <a:latin typeface="Söhne"/>
            </a:endParaRPr>
          </a:p>
          <a:p>
            <a:br>
              <a:rPr lang="en-US" sz="1400" dirty="0">
                <a:solidFill>
                  <a:schemeClr val="tx1"/>
                </a:solidFill>
                <a:latin typeface="Söhne"/>
              </a:rPr>
            </a:br>
            <a:endParaRPr lang="en-US" sz="1400" dirty="0">
              <a:solidFill>
                <a:schemeClr val="tx1"/>
              </a:solidFill>
            </a:endParaRPr>
          </a:p>
          <a:p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998831-AC2E-F005-53C6-9EF4E2FB4FF9}"/>
              </a:ext>
            </a:extLst>
          </p:cNvPr>
          <p:cNvSpPr txBox="1">
            <a:spLocks/>
          </p:cNvSpPr>
          <p:nvPr/>
        </p:nvSpPr>
        <p:spPr>
          <a:xfrm>
            <a:off x="4450921" y="4347146"/>
            <a:ext cx="5042568" cy="345473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CUSTOMER FEEDBACK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509ABE2-3D11-3879-4394-1F8F0F2FF4FE}"/>
              </a:ext>
            </a:extLst>
          </p:cNvPr>
          <p:cNvSpPr txBox="1">
            <a:spLocks/>
          </p:cNvSpPr>
          <p:nvPr/>
        </p:nvSpPr>
        <p:spPr>
          <a:xfrm>
            <a:off x="4450922" y="4692622"/>
            <a:ext cx="7436278" cy="92733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Söhne"/>
              </a:rPr>
              <a:t>Conducted surveys and interviews with executives and end-consumers to gather valuable insights.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Söhne"/>
              </a:rPr>
              <a:t>Incorporated and improved based on user feedback to make it more comfortable.</a:t>
            </a:r>
          </a:p>
          <a:p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Graphic 9" descr="Test Dummy outline">
            <a:extLst>
              <a:ext uri="{FF2B5EF4-FFF2-40B4-BE49-F238E27FC236}">
                <a16:creationId xmlns:a16="http://schemas.microsoft.com/office/drawing/2014/main" id="{891D7DAC-9B5D-DE14-81D0-26A2DC0CF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8815" y="2867006"/>
            <a:ext cx="546795" cy="546795"/>
          </a:xfrm>
          <a:prstGeom prst="rect">
            <a:avLst/>
          </a:prstGeom>
        </p:spPr>
      </p:pic>
      <p:pic>
        <p:nvPicPr>
          <p:cNvPr id="14" name="Graphic 13" descr="Clipboard Mixed with solid fill">
            <a:extLst>
              <a:ext uri="{FF2B5EF4-FFF2-40B4-BE49-F238E27FC236}">
                <a16:creationId xmlns:a16="http://schemas.microsoft.com/office/drawing/2014/main" id="{72C94D72-9377-2C35-8173-E22F53C9C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4501" y="4244201"/>
            <a:ext cx="546795" cy="530293"/>
          </a:xfrm>
          <a:prstGeom prst="rect">
            <a:avLst/>
          </a:prstGeom>
        </p:spPr>
      </p:pic>
      <p:pic>
        <p:nvPicPr>
          <p:cNvPr id="17" name="Graphic 16" descr="Continuous Improvement with solid fill">
            <a:extLst>
              <a:ext uri="{FF2B5EF4-FFF2-40B4-BE49-F238E27FC236}">
                <a16:creationId xmlns:a16="http://schemas.microsoft.com/office/drawing/2014/main" id="{2D8A90D0-AB4E-B380-8EC2-9BE76949F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2205" y="1494169"/>
            <a:ext cx="614400" cy="6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CE3314E-F244-2133-75F2-BCE02195106C}"/>
              </a:ext>
            </a:extLst>
          </p:cNvPr>
          <p:cNvSpPr/>
          <p:nvPr/>
        </p:nvSpPr>
        <p:spPr>
          <a:xfrm>
            <a:off x="838200" y="0"/>
            <a:ext cx="1070987" cy="136657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B4E030-2310-FEB3-EB87-3A80694CEE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963B3FE-D5C2-F8A5-3A19-43F67EEB45D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37E98124-909E-7061-DC4C-14F9AE9808B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0A72573-6088-A604-AFB8-997B3E11AD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/>
          </a:p>
        </p:txBody>
      </p:sp>
      <p:pic>
        <p:nvPicPr>
          <p:cNvPr id="1031" name="Picture 7" descr="page1image43300464">
            <a:extLst>
              <a:ext uri="{FF2B5EF4-FFF2-40B4-BE49-F238E27FC236}">
                <a16:creationId xmlns:a16="http://schemas.microsoft.com/office/drawing/2014/main" id="{EFB3865E-70EF-7E8E-8192-D10FBF776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8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model canvas with black text&#10;&#10;Description automatically generated">
            <a:extLst>
              <a:ext uri="{FF2B5EF4-FFF2-40B4-BE49-F238E27FC236}">
                <a16:creationId xmlns:a16="http://schemas.microsoft.com/office/drawing/2014/main" id="{8873A226-ECB0-9BE7-197B-9EBF2626D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" t="8830" r="2042" b="2275"/>
          <a:stretch/>
        </p:blipFill>
        <p:spPr>
          <a:xfrm>
            <a:off x="1028699" y="969785"/>
            <a:ext cx="10134602" cy="5336418"/>
          </a:xfrm>
          <a:prstGeom prst="rect">
            <a:avLst/>
          </a:prstGeom>
        </p:spPr>
      </p:pic>
      <p:sp>
        <p:nvSpPr>
          <p:cNvPr id="12" name="Title 10">
            <a:extLst>
              <a:ext uri="{FF2B5EF4-FFF2-40B4-BE49-F238E27FC236}">
                <a16:creationId xmlns:a16="http://schemas.microsoft.com/office/drawing/2014/main" id="{9927BE48-B244-142F-BEF1-CFF3C60DA924}"/>
              </a:ext>
            </a:extLst>
          </p:cNvPr>
          <p:cNvSpPr txBox="1">
            <a:spLocks/>
          </p:cNvSpPr>
          <p:nvPr/>
        </p:nvSpPr>
        <p:spPr>
          <a:xfrm>
            <a:off x="667378" y="-5169"/>
            <a:ext cx="10134601" cy="9248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/>
                </a:solidFill>
              </a:rPr>
              <a:t>THE BUSINESS MODEL CANVAS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59A4A5-F1A4-335E-04AF-2B1EC068ADA4}"/>
              </a:ext>
            </a:extLst>
          </p:cNvPr>
          <p:cNvSpPr/>
          <p:nvPr/>
        </p:nvSpPr>
        <p:spPr>
          <a:xfrm>
            <a:off x="147145" y="715241"/>
            <a:ext cx="11897710" cy="840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alf Frame 4">
            <a:extLst>
              <a:ext uri="{FF2B5EF4-FFF2-40B4-BE49-F238E27FC236}">
                <a16:creationId xmlns:a16="http://schemas.microsoft.com/office/drawing/2014/main" id="{EDF4779B-06AE-A127-077F-1B59FA8EBD7B}"/>
              </a:ext>
            </a:extLst>
          </p:cNvPr>
          <p:cNvSpPr/>
          <p:nvPr/>
        </p:nvSpPr>
        <p:spPr>
          <a:xfrm>
            <a:off x="1033463" y="0"/>
            <a:ext cx="451945" cy="1744717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B095202E-1CEC-4522-897F-6C23B1EB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7DA2B65-5247-4D26-8C50-9105D34D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D9C6F-9710-4314-A4D1-339802AD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B8F316B1-92F0-C73F-5D12-F006F72E11D0}"/>
              </a:ext>
            </a:extLst>
          </p:cNvPr>
          <p:cNvSpPr txBox="1">
            <a:spLocks/>
          </p:cNvSpPr>
          <p:nvPr/>
        </p:nvSpPr>
        <p:spPr>
          <a:xfrm>
            <a:off x="667378" y="-5169"/>
            <a:ext cx="10134601" cy="9248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/>
                </a:solidFill>
              </a:rPr>
              <a:t>MARKET SIZE OF VULCAN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C375B5-2F52-3D34-FAA9-C9EFC75DC9F0}"/>
              </a:ext>
            </a:extLst>
          </p:cNvPr>
          <p:cNvSpPr/>
          <p:nvPr/>
        </p:nvSpPr>
        <p:spPr>
          <a:xfrm>
            <a:off x="147145" y="715241"/>
            <a:ext cx="11897710" cy="840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B85F237-9AB3-AA9D-B00E-39B484AD670A}"/>
              </a:ext>
            </a:extLst>
          </p:cNvPr>
          <p:cNvSpPr/>
          <p:nvPr/>
        </p:nvSpPr>
        <p:spPr>
          <a:xfrm>
            <a:off x="833333" y="919639"/>
            <a:ext cx="5043435" cy="51743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D52848F-54D1-33F3-D3A8-678448FD82C1}"/>
              </a:ext>
            </a:extLst>
          </p:cNvPr>
          <p:cNvSpPr/>
          <p:nvPr/>
        </p:nvSpPr>
        <p:spPr>
          <a:xfrm>
            <a:off x="1304380" y="2110153"/>
            <a:ext cx="4114800" cy="403260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159B70-1448-14FD-B540-A91E858E00F2}"/>
              </a:ext>
            </a:extLst>
          </p:cNvPr>
          <p:cNvSpPr/>
          <p:nvPr/>
        </p:nvSpPr>
        <p:spPr>
          <a:xfrm>
            <a:off x="2069960" y="3482713"/>
            <a:ext cx="2743200" cy="2660046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BF0256-EB77-B4ED-EED4-54F45AC8D1CA}"/>
              </a:ext>
            </a:extLst>
          </p:cNvPr>
          <p:cNvSpPr txBox="1"/>
          <p:nvPr/>
        </p:nvSpPr>
        <p:spPr>
          <a:xfrm>
            <a:off x="6442645" y="1446612"/>
            <a:ext cx="6880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Food delivery bags industry size </a:t>
            </a:r>
            <a:r>
              <a:rPr lang="en-US" sz="1400" dirty="0">
                <a:solidFill>
                  <a:srgbClr val="FFFF00"/>
                </a:solidFill>
              </a:rPr>
              <a:t>worldwide</a:t>
            </a:r>
            <a:r>
              <a:rPr lang="en-US" sz="1400"/>
              <a:t> : 18 Billion USD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DA5229-D671-A7D1-AA3C-9BB3F7A8835C}"/>
              </a:ext>
            </a:extLst>
          </p:cNvPr>
          <p:cNvSpPr txBox="1"/>
          <p:nvPr/>
        </p:nvSpPr>
        <p:spPr>
          <a:xfrm>
            <a:off x="2686939" y="1428869"/>
            <a:ext cx="135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n w="10160">
                  <a:solidFill>
                    <a:schemeClr val="tx1">
                      <a:lumMod val="65000"/>
                    </a:schemeClr>
                  </a:solidFill>
                  <a:prstDash val="solid"/>
                </a:ln>
                <a:solidFill>
                  <a:schemeClr val="bg1">
                    <a:lumMod val="90000"/>
                    <a:lumOff val="1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$18B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F17302-4A0E-9F55-E2A9-7D8F9B15ADBC}"/>
              </a:ext>
            </a:extLst>
          </p:cNvPr>
          <p:cNvSpPr txBox="1"/>
          <p:nvPr/>
        </p:nvSpPr>
        <p:spPr>
          <a:xfrm>
            <a:off x="2686939" y="2782669"/>
            <a:ext cx="135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n w="10160">
                  <a:solidFill>
                    <a:schemeClr val="tx1">
                      <a:lumMod val="65000"/>
                    </a:schemeClr>
                  </a:solidFill>
                  <a:prstDash val="solid"/>
                </a:ln>
                <a:solidFill>
                  <a:schemeClr val="bg1">
                    <a:lumMod val="90000"/>
                    <a:lumOff val="1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$5.4B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1D1DC-1BB0-DEA8-1073-A77699D060F7}"/>
              </a:ext>
            </a:extLst>
          </p:cNvPr>
          <p:cNvSpPr txBox="1"/>
          <p:nvPr/>
        </p:nvSpPr>
        <p:spPr>
          <a:xfrm>
            <a:off x="2686939" y="4625446"/>
            <a:ext cx="135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n w="10160">
                  <a:solidFill>
                    <a:schemeClr val="tx1">
                      <a:lumMod val="65000"/>
                    </a:schemeClr>
                  </a:solidFill>
                  <a:prstDash val="solid"/>
                </a:ln>
                <a:solidFill>
                  <a:schemeClr val="bg1">
                    <a:lumMod val="90000"/>
                    <a:lumOff val="1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$63M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F9F6EF-882C-EEDE-26E6-84C23877E7EC}"/>
              </a:ext>
            </a:extLst>
          </p:cNvPr>
          <p:cNvSpPr txBox="1"/>
          <p:nvPr/>
        </p:nvSpPr>
        <p:spPr>
          <a:xfrm>
            <a:off x="6931978" y="4807510"/>
            <a:ext cx="4453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Aims to achieve </a:t>
            </a:r>
            <a:r>
              <a:rPr lang="en-US" sz="1400" dirty="0"/>
              <a:t>~</a:t>
            </a:r>
            <a:r>
              <a:rPr lang="en-US" sz="1400" dirty="0">
                <a:solidFill>
                  <a:srgbClr val="FFFF00"/>
                </a:solidFill>
              </a:rPr>
              <a:t>1% market penetration </a:t>
            </a:r>
            <a:r>
              <a:rPr lang="en-US" sz="1400"/>
              <a:t>: 63 Million USD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BD7E90-1FD6-FD57-B985-0F82908D9251}"/>
              </a:ext>
            </a:extLst>
          </p:cNvPr>
          <p:cNvSpPr txBox="1"/>
          <p:nvPr/>
        </p:nvSpPr>
        <p:spPr>
          <a:xfrm>
            <a:off x="2125929" y="1244930"/>
            <a:ext cx="3705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Total Addressable Market (TAM)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F88C54-463A-3091-1269-5D8F95C6DA55}"/>
              </a:ext>
            </a:extLst>
          </p:cNvPr>
          <p:cNvSpPr txBox="1"/>
          <p:nvPr/>
        </p:nvSpPr>
        <p:spPr>
          <a:xfrm>
            <a:off x="1854509" y="2645523"/>
            <a:ext cx="3705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Serviceable Addressable Market (SAM)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FC9CCD-3412-BE9C-877D-C5290761D613}"/>
              </a:ext>
            </a:extLst>
          </p:cNvPr>
          <p:cNvSpPr txBox="1"/>
          <p:nvPr/>
        </p:nvSpPr>
        <p:spPr>
          <a:xfrm>
            <a:off x="2185868" y="4471556"/>
            <a:ext cx="3705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Service Obtainable Market (SOM)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E1C609-01A0-C3A4-3BC0-352DFD5FB4B1}"/>
              </a:ext>
            </a:extLst>
          </p:cNvPr>
          <p:cNvSpPr txBox="1"/>
          <p:nvPr/>
        </p:nvSpPr>
        <p:spPr>
          <a:xfrm>
            <a:off x="7067534" y="2912842"/>
            <a:ext cx="5222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The </a:t>
            </a:r>
            <a:r>
              <a:rPr lang="en-US" sz="1400" dirty="0">
                <a:solidFill>
                  <a:srgbClr val="FFFF00"/>
                </a:solidFill>
              </a:rPr>
              <a:t>US market </a:t>
            </a:r>
            <a:r>
              <a:rPr lang="en-US" sz="1400"/>
              <a:t>size for insulated food delivery bags : 5.4 Billion USD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E0BF66A-424E-0817-38B1-18CFEAA4D6D6}"/>
              </a:ext>
            </a:extLst>
          </p:cNvPr>
          <p:cNvCxnSpPr/>
          <p:nvPr/>
        </p:nvCxnSpPr>
        <p:spPr>
          <a:xfrm>
            <a:off x="4722725" y="1634880"/>
            <a:ext cx="1587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AA0D3C-E10C-C1CC-9FB0-FC7AF06FB74F}"/>
              </a:ext>
            </a:extLst>
          </p:cNvPr>
          <p:cNvCxnSpPr>
            <a:cxnSpLocks/>
          </p:cNvCxnSpPr>
          <p:nvPr/>
        </p:nvCxnSpPr>
        <p:spPr>
          <a:xfrm flipV="1">
            <a:off x="4038600" y="3083191"/>
            <a:ext cx="3028934" cy="22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852F00-849A-342B-EBB1-59B2EAFBEAE8}"/>
              </a:ext>
            </a:extLst>
          </p:cNvPr>
          <p:cNvCxnSpPr>
            <a:cxnSpLocks/>
          </p:cNvCxnSpPr>
          <p:nvPr/>
        </p:nvCxnSpPr>
        <p:spPr>
          <a:xfrm>
            <a:off x="4038600" y="4948611"/>
            <a:ext cx="2794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alf Frame 4">
            <a:extLst>
              <a:ext uri="{FF2B5EF4-FFF2-40B4-BE49-F238E27FC236}">
                <a16:creationId xmlns:a16="http://schemas.microsoft.com/office/drawing/2014/main" id="{EDF4779B-06AE-A127-077F-1B59FA8EBD7B}"/>
              </a:ext>
            </a:extLst>
          </p:cNvPr>
          <p:cNvSpPr/>
          <p:nvPr/>
        </p:nvSpPr>
        <p:spPr>
          <a:xfrm>
            <a:off x="1038307" y="0"/>
            <a:ext cx="365537" cy="1474913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6476" y="962187"/>
            <a:ext cx="5544458" cy="433640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ESTIMATED KEY-METRICS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39657339"/>
              </p:ext>
            </p:extLst>
          </p:nvPr>
        </p:nvGraphicFramePr>
        <p:xfrm>
          <a:off x="223287" y="1474914"/>
          <a:ext cx="11738344" cy="275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731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199322">
                  <a:extLst>
                    <a:ext uri="{9D8B030D-6E8A-4147-A177-3AD203B41FA5}">
                      <a16:colId xmlns:a16="http://schemas.microsoft.com/office/drawing/2014/main" val="3691584689"/>
                    </a:ext>
                  </a:extLst>
                </a:gridCol>
                <a:gridCol w="141786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417860">
                  <a:extLst>
                    <a:ext uri="{9D8B030D-6E8A-4147-A177-3AD203B41FA5}">
                      <a16:colId xmlns:a16="http://schemas.microsoft.com/office/drawing/2014/main" val="2129470653"/>
                    </a:ext>
                  </a:extLst>
                </a:gridCol>
                <a:gridCol w="1417860">
                  <a:extLst>
                    <a:ext uri="{9D8B030D-6E8A-4147-A177-3AD203B41FA5}">
                      <a16:colId xmlns:a16="http://schemas.microsoft.com/office/drawing/2014/main" val="3492315124"/>
                    </a:ext>
                  </a:extLst>
                </a:gridCol>
                <a:gridCol w="1417860">
                  <a:extLst>
                    <a:ext uri="{9D8B030D-6E8A-4147-A177-3AD203B41FA5}">
                      <a16:colId xmlns:a16="http://schemas.microsoft.com/office/drawing/2014/main" val="2453743823"/>
                    </a:ext>
                  </a:extLst>
                </a:gridCol>
                <a:gridCol w="1142132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  <a:gridCol w="1438353">
                  <a:extLst>
                    <a:ext uri="{9D8B030D-6E8A-4147-A177-3AD203B41FA5}">
                      <a16:colId xmlns:a16="http://schemas.microsoft.com/office/drawing/2014/main" val="2789449981"/>
                    </a:ext>
                  </a:extLst>
                </a:gridCol>
                <a:gridCol w="1397366">
                  <a:extLst>
                    <a:ext uri="{9D8B030D-6E8A-4147-A177-3AD203B41FA5}">
                      <a16:colId xmlns:a16="http://schemas.microsoft.com/office/drawing/2014/main" val="3372411802"/>
                    </a:ext>
                  </a:extLst>
                </a:gridCol>
              </a:tblGrid>
              <a:tr h="546157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Orders</a:t>
                      </a:r>
                      <a:endParaRPr lang="ru-R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Cost of Goods Sold</a:t>
                      </a:r>
                      <a:endParaRPr lang="ru-R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Gross revenue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186" marR="95186" marT="47593" marB="4759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Gross Profit</a:t>
                      </a:r>
                      <a:endParaRPr lang="ru-R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Operating Expenses</a:t>
                      </a:r>
                      <a:endParaRPr lang="ru-R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Net revenue</a:t>
                      </a:r>
                      <a:endParaRPr lang="ru-R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Net 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base"/>
                      <a:r>
                        <a:rPr lang="en-US" sz="1200" b="1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Profit Margin For Wholesale​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Net 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base"/>
                      <a:r>
                        <a:rPr lang="en-US" sz="1200" b="1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Profit Margin For Retail​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20515">
                <a:tc gridSpan="7">
                  <a:txBody>
                    <a:bodyPr/>
                    <a:lstStyle/>
                    <a:p>
                      <a:pPr algn="ctr"/>
                      <a:endParaRPr lang="en-US" sz="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00" b="0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00" b="0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7278833"/>
                  </a:ext>
                </a:extLst>
              </a:tr>
              <a:tr h="3988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2023</a:t>
                      </a:r>
                      <a:endParaRPr lang="ru-R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$371,250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$675,000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$303,750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$203,750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$270,000 (40.0%)</a:t>
                      </a:r>
                      <a:endParaRPr lang="en-US" b="0" i="0" dirty="0">
                        <a:solidFill>
                          <a:srgbClr val="1E1E1E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$16,875 (2.5%)</a:t>
                      </a:r>
                      <a:endParaRPr lang="en-US" b="0" i="0" dirty="0">
                        <a:solidFill>
                          <a:srgbClr val="1E1E1E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3988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2024</a:t>
                      </a:r>
                      <a:endParaRPr lang="ru-R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$668,250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$1,215,000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$546,750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$150,000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$396,750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$486,000 (40.0%)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$136,687 (11.2%)</a:t>
                      </a:r>
                      <a:endParaRPr lang="en-US" b="0" i="0" dirty="0">
                        <a:solidFill>
                          <a:srgbClr val="1E1E1E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3988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2025</a:t>
                      </a:r>
                      <a:endParaRPr lang="ru-R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45,000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$1,113,750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$2,025,000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$911,250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$200,000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$711,250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$800,000 (44.0%)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$227,812 (25.0%)</a:t>
                      </a:r>
                      <a:endParaRPr lang="en-US" b="0" i="0" dirty="0">
                        <a:solidFill>
                          <a:srgbClr val="1E1E1E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3988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2026</a:t>
                      </a:r>
                      <a:endParaRPr lang="ru-RU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63,000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$1,559,250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$2,835,000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$1,275,750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$250,000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$1,025,750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$1,134,000 (44.0%)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$318,937 (25.0%)</a:t>
                      </a:r>
                      <a:endParaRPr lang="en-US" b="0" i="0" dirty="0">
                        <a:solidFill>
                          <a:srgbClr val="1E1E1E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  <a:tr h="3988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+mn-lt"/>
                        </a:rPr>
                        <a:t>2027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$1,980,000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$3,600,000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$1,620,000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$300,000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$1,320,000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$1,440,000 (40.0%)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$405,000 (30.7%)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344814"/>
                  </a:ext>
                </a:extLst>
              </a:tr>
            </a:tbl>
          </a:graphicData>
        </a:graphic>
      </p:graphicFrame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B095202E-1CEC-4522-897F-6C23B1EB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7DA2B65-5247-4D26-8C50-9105D34D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D9C6F-9710-4314-A4D1-339802AD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416AE-516F-42C7-DD76-A5ACA3A16BFD}"/>
              </a:ext>
            </a:extLst>
          </p:cNvPr>
          <p:cNvSpPr txBox="1"/>
          <p:nvPr/>
        </p:nvSpPr>
        <p:spPr>
          <a:xfrm>
            <a:off x="6744562" y="1083351"/>
            <a:ext cx="6300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**VULCAN BAG </a:t>
            </a:r>
            <a:r>
              <a:rPr lang="en-US" sz="1200" dirty="0"/>
              <a:t>REATIL </a:t>
            </a:r>
            <a:r>
              <a:rPr lang="en-US" sz="1200"/>
              <a:t>PRICE = </a:t>
            </a:r>
            <a:r>
              <a:rPr lang="en-US" sz="1200" dirty="0">
                <a:solidFill>
                  <a:srgbClr val="FFFF00"/>
                </a:solidFill>
              </a:rPr>
              <a:t>$45</a:t>
            </a:r>
            <a:r>
              <a:rPr lang="en-US" sz="1200" dirty="0"/>
              <a:t> // WHOLESALE PRICE = </a:t>
            </a:r>
            <a:r>
              <a:rPr lang="en-US" sz="1200" dirty="0">
                <a:solidFill>
                  <a:srgbClr val="FFFF00"/>
                </a:solidFill>
              </a:rPr>
              <a:t>$36  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B8F316B1-92F0-C73F-5D12-F006F72E11D0}"/>
              </a:ext>
            </a:extLst>
          </p:cNvPr>
          <p:cNvSpPr txBox="1">
            <a:spLocks/>
          </p:cNvSpPr>
          <p:nvPr/>
        </p:nvSpPr>
        <p:spPr>
          <a:xfrm>
            <a:off x="667378" y="-5169"/>
            <a:ext cx="10134601" cy="9248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/>
                </a:solidFill>
              </a:rPr>
              <a:t>FINANCIAL PROJECTION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C375B5-2F52-3D34-FAA9-C9EFC75DC9F0}"/>
              </a:ext>
            </a:extLst>
          </p:cNvPr>
          <p:cNvSpPr/>
          <p:nvPr/>
        </p:nvSpPr>
        <p:spPr>
          <a:xfrm>
            <a:off x="147145" y="715241"/>
            <a:ext cx="11897710" cy="840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1C6F4C2-601A-C5AE-A49B-A3FE7BF4C3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331166"/>
              </p:ext>
            </p:extLst>
          </p:nvPr>
        </p:nvGraphicFramePr>
        <p:xfrm>
          <a:off x="746235" y="4344428"/>
          <a:ext cx="8396424" cy="2512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6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8A0B9-4C2A-42B2-9399-ED220400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8E509-ADE7-47F4-9F1D-FB64FAB5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7D86F-5C0C-4683-9BBC-4038FCC9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B0418C7-76CE-C1F3-62E7-E4E2EA926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722195"/>
              </p:ext>
            </p:extLst>
          </p:nvPr>
        </p:nvGraphicFramePr>
        <p:xfrm>
          <a:off x="693681" y="1597539"/>
          <a:ext cx="11035865" cy="3956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7173">
                  <a:extLst>
                    <a:ext uri="{9D8B030D-6E8A-4147-A177-3AD203B41FA5}">
                      <a16:colId xmlns:a16="http://schemas.microsoft.com/office/drawing/2014/main" val="403342564"/>
                    </a:ext>
                  </a:extLst>
                </a:gridCol>
                <a:gridCol w="2207173">
                  <a:extLst>
                    <a:ext uri="{9D8B030D-6E8A-4147-A177-3AD203B41FA5}">
                      <a16:colId xmlns:a16="http://schemas.microsoft.com/office/drawing/2014/main" val="3436893297"/>
                    </a:ext>
                  </a:extLst>
                </a:gridCol>
                <a:gridCol w="2207173">
                  <a:extLst>
                    <a:ext uri="{9D8B030D-6E8A-4147-A177-3AD203B41FA5}">
                      <a16:colId xmlns:a16="http://schemas.microsoft.com/office/drawing/2014/main" val="4275178609"/>
                    </a:ext>
                  </a:extLst>
                </a:gridCol>
                <a:gridCol w="2207173">
                  <a:extLst>
                    <a:ext uri="{9D8B030D-6E8A-4147-A177-3AD203B41FA5}">
                      <a16:colId xmlns:a16="http://schemas.microsoft.com/office/drawing/2014/main" val="3176368170"/>
                    </a:ext>
                  </a:extLst>
                </a:gridCol>
                <a:gridCol w="2207173">
                  <a:extLst>
                    <a:ext uri="{9D8B030D-6E8A-4147-A177-3AD203B41FA5}">
                      <a16:colId xmlns:a16="http://schemas.microsoft.com/office/drawing/2014/main" val="2607135726"/>
                    </a:ext>
                  </a:extLst>
                </a:gridCol>
              </a:tblGrid>
              <a:tr h="1199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/>
                        <a:t> </a:t>
                      </a:r>
                      <a:r>
                        <a:rPr lang="en-US" sz="1200" b="1"/>
                        <a:t>TRAITS</a:t>
                      </a:r>
                      <a:endParaRPr lang="en-US" sz="3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latin typeface="+mn-lt"/>
                        </a:rPr>
                        <a:t> </a:t>
                      </a:r>
                      <a:r>
                        <a:rPr lang="en-US" sz="1200" b="1" kern="0" spc="126">
                          <a:latin typeface="+mn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BODAON DELIVERY BAG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20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200" b="1"/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200" b="1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/>
                        <a:t>CARLISLE FOOD PAN CARRIER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/>
                        <a:t>MATEIN DELIVERY BAG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VULCAN BAG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  <a:highlight>
                            <a:srgbClr val="94E9FC"/>
                          </a:highlight>
                        </a:rPr>
                        <a:t>        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550175"/>
                  </a:ext>
                </a:extLst>
              </a:tr>
              <a:tr h="411263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HEATING CAPACITY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237019"/>
                  </a:ext>
                </a:extLst>
              </a:tr>
              <a:tr h="411263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DURABILITY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0476"/>
                  </a:ext>
                </a:extLst>
              </a:tr>
              <a:tr h="411263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EASE OF USE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903195"/>
                  </a:ext>
                </a:extLst>
              </a:tr>
              <a:tr h="411263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PORTABILITY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18393"/>
                  </a:ext>
                </a:extLst>
              </a:tr>
              <a:tr h="411263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ELECTRIC - POWERED 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867793"/>
                  </a:ext>
                </a:extLst>
              </a:tr>
              <a:tr h="411263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50000"/>
                        </a:lnSpc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SUSTAINABILITY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004471"/>
                  </a:ext>
                </a:extLst>
              </a:tr>
            </a:tbl>
          </a:graphicData>
        </a:graphic>
      </p:graphicFrame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37F35DCD-0D3B-3116-1209-2E2244965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6416" y="5208270"/>
            <a:ext cx="244366" cy="244366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F993005F-D318-D232-0DFD-04D3523FD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8521" y="5208270"/>
            <a:ext cx="244366" cy="244366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0BA444D8-2293-1696-277B-9985E84C6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169" y="2973971"/>
            <a:ext cx="244366" cy="244366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58DA662F-98C3-9431-CE0F-2E32897A1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169" y="3849474"/>
            <a:ext cx="244366" cy="244366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1DBAB49D-1C3E-9174-F458-581A48457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169" y="4305879"/>
            <a:ext cx="244366" cy="244366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8639318B-D40C-B52C-05A6-E741A9BEB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8521" y="4818166"/>
            <a:ext cx="244366" cy="244366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02EFEA48-CE83-528D-099D-240A7292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7248" y="2946294"/>
            <a:ext cx="244366" cy="244366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92F5BEE9-6C0A-1D89-66C5-CDC65DD8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4708" y="2926918"/>
            <a:ext cx="244366" cy="244366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FA2B1736-A5EA-C272-B5E0-66750530A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8139" y="4305879"/>
            <a:ext cx="244366" cy="244366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CC738AF7-0A95-98D4-787A-0AE4697AB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1366" y="3395882"/>
            <a:ext cx="244366" cy="244366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C1FE9072-52EE-CDEE-C3A2-00444CC76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4708" y="5208270"/>
            <a:ext cx="244366" cy="244366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C19BB87F-C3E4-268D-A674-E2A537258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3817" y="4831306"/>
            <a:ext cx="244366" cy="244366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AB4F94E2-2856-BA7C-7A28-ECE82A8DB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6417" y="4305879"/>
            <a:ext cx="244366" cy="244366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FA78938B-F41B-7F9F-8F00-4DEDD146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3817" y="3849474"/>
            <a:ext cx="244366" cy="244366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A1A566D7-A6D1-D9A0-C374-483813687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6417" y="3418698"/>
            <a:ext cx="244366" cy="244366"/>
          </a:xfrm>
          <a:prstGeom prst="rect">
            <a:avLst/>
          </a:prstGeom>
        </p:spPr>
      </p:pic>
      <p:pic>
        <p:nvPicPr>
          <p:cNvPr id="30" name="Picture 2" descr="Amazon.com: Bodaon Insulated Food Delivery Bag for Catering, XXX-Large, Hot  Cold Meal Restaurant, Grocery Bags for Uber Eats, Instacart, Doordash,  Grubhub, Postmates, Black : Industrial &amp; Scientific">
            <a:extLst>
              <a:ext uri="{FF2B5EF4-FFF2-40B4-BE49-F238E27FC236}">
                <a16:creationId xmlns:a16="http://schemas.microsoft.com/office/drawing/2014/main" id="{5BABA7D3-A5BC-E623-9959-7DB6B71F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789" y="1074151"/>
            <a:ext cx="953255" cy="9532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Amazon.com: Nesthao Updated Professional Insulated Food Delivery Bag with  Support Frame and Plastic Bottom Plate,Grocery Delivery Bag for  Catering,Restaurants,Delivery Drivers, Uber Eats,Doordash and more :  Industrial &amp; Scientific">
            <a:extLst>
              <a:ext uri="{FF2B5EF4-FFF2-40B4-BE49-F238E27FC236}">
                <a16:creationId xmlns:a16="http://schemas.microsoft.com/office/drawing/2014/main" id="{DC215332-CA20-6828-CE71-2AEDC4AB8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355" y="1028895"/>
            <a:ext cx="962789" cy="9532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Matein Pizza Food Delivery Bag">
            <a:extLst>
              <a:ext uri="{FF2B5EF4-FFF2-40B4-BE49-F238E27FC236}">
                <a16:creationId xmlns:a16="http://schemas.microsoft.com/office/drawing/2014/main" id="{1842CC7E-8B96-2FEC-1E2C-ABE5100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166" y="1066980"/>
            <a:ext cx="953256" cy="9079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6435E2A-AF73-6B5E-2D71-58D6D18F1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1444" y="1022510"/>
            <a:ext cx="1022885" cy="1004896"/>
          </a:xfrm>
          <a:prstGeom prst="ellipse">
            <a:avLst/>
          </a:prstGeom>
        </p:spPr>
      </p:pic>
      <p:sp>
        <p:nvSpPr>
          <p:cNvPr id="5" name="Title 10">
            <a:extLst>
              <a:ext uri="{FF2B5EF4-FFF2-40B4-BE49-F238E27FC236}">
                <a16:creationId xmlns:a16="http://schemas.microsoft.com/office/drawing/2014/main" id="{1884481F-9FD0-7A09-70CF-4A8EC1B9460D}"/>
              </a:ext>
            </a:extLst>
          </p:cNvPr>
          <p:cNvSpPr txBox="1">
            <a:spLocks/>
          </p:cNvSpPr>
          <p:nvPr/>
        </p:nvSpPr>
        <p:spPr>
          <a:xfrm>
            <a:off x="667378" y="-5169"/>
            <a:ext cx="10134601" cy="9248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/>
                </a:solidFill>
              </a:rPr>
              <a:t>COMPETITION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C9ABA0-E53B-F899-4EC8-E5AB6B75BA4F}"/>
              </a:ext>
            </a:extLst>
          </p:cNvPr>
          <p:cNvSpPr/>
          <p:nvPr/>
        </p:nvSpPr>
        <p:spPr>
          <a:xfrm>
            <a:off x="147145" y="715241"/>
            <a:ext cx="11897710" cy="840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55F035-06C6-4CD7-ABC9-1E7FF8A2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07/26/2023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3927C-E768-4063-858C-B052FB19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VULCAN BAG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16773" y="4041341"/>
            <a:ext cx="2443654" cy="320381"/>
          </a:xfrm>
        </p:spPr>
        <p:txBody>
          <a:bodyPr/>
          <a:lstStyle/>
          <a:p>
            <a:r>
              <a:rPr lang="en-US"/>
              <a:t>AKshay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463" y="4053274"/>
            <a:ext cx="2443654" cy="320381"/>
          </a:xfrm>
        </p:spPr>
        <p:txBody>
          <a:bodyPr/>
          <a:lstStyle/>
          <a:p>
            <a:r>
              <a:rPr lang="en-US"/>
              <a:t>TEJA VAMSI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4803" y="4356398"/>
            <a:ext cx="2166257" cy="949450"/>
          </a:xfrm>
        </p:spPr>
        <p:txBody>
          <a:bodyPr>
            <a:noAutofit/>
          </a:bodyPr>
          <a:lstStyle/>
          <a:p>
            <a:r>
              <a:rPr lang="en-US" sz="1100" dirty="0"/>
              <a:t>CEO (Chief Executive Officer)</a:t>
            </a:r>
            <a:br>
              <a:rPr lang="en-US" sz="1100" dirty="0"/>
            </a:br>
            <a:r>
              <a:rPr lang="en-US" sz="1100" dirty="0"/>
              <a:t>Overall strategic vision and leadership for the company</a:t>
            </a:r>
            <a:br>
              <a:rPr lang="en-US" sz="1100" dirty="0"/>
            </a:br>
            <a:endParaRPr lang="en-US" sz="1100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E3A9758-9F8D-4290-B60A-19A2D1DA77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03998" y="4053274"/>
            <a:ext cx="2443654" cy="320381"/>
          </a:xfrm>
        </p:spPr>
        <p:txBody>
          <a:bodyPr/>
          <a:lstStyle/>
          <a:p>
            <a:r>
              <a:rPr lang="en-US"/>
              <a:t>navneet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8ED43EC-2B81-4C03-B2D5-1E5BCA9AF5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04275" y="4338168"/>
            <a:ext cx="2443099" cy="361598"/>
          </a:xfrm>
        </p:spPr>
        <p:txBody>
          <a:bodyPr>
            <a:noAutofit/>
          </a:bodyPr>
          <a:lstStyle/>
          <a:p>
            <a:r>
              <a:rPr lang="en-US" sz="1100" dirty="0"/>
              <a:t>Head of Design</a:t>
            </a:r>
            <a:br>
              <a:rPr lang="en-US" sz="1100" dirty="0"/>
            </a:br>
            <a:r>
              <a:rPr lang="en-US" sz="1100" dirty="0"/>
              <a:t>Leading the design team to create an aesthetically appealing and user-friendly product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E01F9F5-0129-4706-880A-089943A7E1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90949" y="4090476"/>
            <a:ext cx="2443654" cy="320381"/>
          </a:xfrm>
        </p:spPr>
        <p:txBody>
          <a:bodyPr/>
          <a:lstStyle/>
          <a:p>
            <a:r>
              <a:rPr lang="en-US"/>
              <a:t>pranav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DA97E58-ABB3-4B9B-B23D-A706C06ED1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90949" y="4306344"/>
            <a:ext cx="2443099" cy="361598"/>
          </a:xfrm>
        </p:spPr>
        <p:txBody>
          <a:bodyPr>
            <a:noAutofit/>
          </a:bodyPr>
          <a:lstStyle/>
          <a:p>
            <a:r>
              <a:rPr lang="en-US" sz="1100" b="0" i="0" dirty="0">
                <a:effectLst/>
              </a:rPr>
              <a:t>Product Manager</a:t>
            </a:r>
            <a:br>
              <a:rPr lang="en-US" sz="1100" b="0" i="0" dirty="0">
                <a:effectLst/>
              </a:rPr>
            </a:br>
            <a:r>
              <a:rPr lang="en-US" sz="1100" b="0" i="0" dirty="0">
                <a:effectLst/>
              </a:rPr>
              <a:t>Managing the product development process from concept to launch</a:t>
            </a:r>
            <a:endParaRPr lang="en-US" sz="110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643FCAB-A6CB-F27D-1BB4-045197CE0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5" y="1476203"/>
            <a:ext cx="3917851" cy="2390238"/>
          </a:xfrm>
        </p:spPr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834DF96-7994-F5A6-0647-2B3A62E352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8" y="1470129"/>
            <a:ext cx="3387182" cy="2390238"/>
          </a:xfrm>
        </p:spPr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28C9BCAB-3E51-C7F2-ECF6-5D70237B21C5}"/>
              </a:ext>
            </a:extLst>
          </p:cNvPr>
          <p:cNvSpPr txBox="1">
            <a:spLocks/>
          </p:cNvSpPr>
          <p:nvPr/>
        </p:nvSpPr>
        <p:spPr>
          <a:xfrm>
            <a:off x="667378" y="-5169"/>
            <a:ext cx="10134601" cy="92480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/>
                </a:solidFill>
              </a:rPr>
              <a:t>MEET THE TEAM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8226A-DF62-6FE2-1233-23690533F728}"/>
              </a:ext>
            </a:extLst>
          </p:cNvPr>
          <p:cNvSpPr/>
          <p:nvPr/>
        </p:nvSpPr>
        <p:spPr>
          <a:xfrm>
            <a:off x="147145" y="715241"/>
            <a:ext cx="11897710" cy="8408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tint val="66000"/>
                  <a:satMod val="1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4">
            <a:extLst>
              <a:ext uri="{FF2B5EF4-FFF2-40B4-BE49-F238E27FC236}">
                <a16:creationId xmlns:a16="http://schemas.microsoft.com/office/drawing/2014/main" id="{405CEB91-346B-8120-E267-72E012C69534}"/>
              </a:ext>
            </a:extLst>
          </p:cNvPr>
          <p:cNvSpPr txBox="1">
            <a:spLocks/>
          </p:cNvSpPr>
          <p:nvPr/>
        </p:nvSpPr>
        <p:spPr>
          <a:xfrm>
            <a:off x="2955471" y="4379705"/>
            <a:ext cx="2166257" cy="94945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CTO (Chief Technology Officer)</a:t>
            </a:r>
            <a:br>
              <a:rPr lang="en-US" sz="1100" dirty="0"/>
            </a:br>
            <a:r>
              <a:rPr lang="en-US" sz="1100" dirty="0"/>
              <a:t>Leading the R&amp;D efforts for the heating elements and temperature control features 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</p:txBody>
      </p:sp>
      <p:pic>
        <p:nvPicPr>
          <p:cNvPr id="24" name="Picture Placeholder 23" descr="A person smiling in front of a colorful wall&#10;&#10;Description automatically generated">
            <a:extLst>
              <a:ext uri="{FF2B5EF4-FFF2-40B4-BE49-F238E27FC236}">
                <a16:creationId xmlns:a16="http://schemas.microsoft.com/office/drawing/2014/main" id="{6ED6B8DA-3C63-CAA6-B28B-52678DF35E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615" b="14615"/>
          <a:stretch>
            <a:fillRect/>
          </a:stretch>
        </p:blipFill>
        <p:spPr>
          <a:xfrm>
            <a:off x="4521" y="1481740"/>
            <a:ext cx="3378200" cy="2390775"/>
          </a:xfr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157D833-3946-A308-018F-39C3DE766B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7443" y="1508656"/>
            <a:ext cx="3917851" cy="2390238"/>
          </a:xfrm>
        </p:spPr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1E1E1E"/>
      </a:dk1>
      <a:lt1>
        <a:srgbClr val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575FFF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.potx" id="{50D3F641-2B59-4E25-9440-7A006AB5DE4F}" vid="{A6D17500-6421-4BD4-89D5-25B2E6BFFA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CFAB75121B7144889C86F375F2AA7B" ma:contentTypeVersion="9" ma:contentTypeDescription="Create a new document." ma:contentTypeScope="" ma:versionID="95a16d0545f589b893f84e59c8ad430a">
  <xsd:schema xmlns:xsd="http://www.w3.org/2001/XMLSchema" xmlns:xs="http://www.w3.org/2001/XMLSchema" xmlns:p="http://schemas.microsoft.com/office/2006/metadata/properties" xmlns:ns2="c1473503-c712-4103-ad1e-53528cba1c0c" xmlns:ns3="6e296b38-8955-45d9-aa47-497cafe17026" targetNamespace="http://schemas.microsoft.com/office/2006/metadata/properties" ma:root="true" ma:fieldsID="1d3a75475c13a160cb7a6735b2cb32d7" ns2:_="" ns3:_="">
    <xsd:import namespace="c1473503-c712-4103-ad1e-53528cba1c0c"/>
    <xsd:import namespace="6e296b38-8955-45d9-aa47-497cafe170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73503-c712-4103-ad1e-53528cba1c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9a8f194-becd-4f93-a34b-b9b3045b78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296b38-8955-45d9-aa47-497cafe1702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8e36d62-47fa-4029-8b53-e08f156d40e2}" ma:internalName="TaxCatchAll" ma:showField="CatchAllData" ma:web="6e296b38-8955-45d9-aa47-497cafe170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e296b38-8955-45d9-aa47-497cafe17026" xsi:nil="true"/>
    <lcf76f155ced4ddcb4097134ff3c332f xmlns="c1473503-c712-4103-ad1e-53528cba1c0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296B13-8A4B-42B2-B2CC-D5CBB900BD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73503-c712-4103-ad1e-53528cba1c0c"/>
    <ds:schemaRef ds:uri="6e296b38-8955-45d9-aa47-497cafe17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  <ds:schemaRef ds:uri="6e296b38-8955-45d9-aa47-497cafe17026"/>
    <ds:schemaRef ds:uri="c1473503-c712-4103-ad1e-53528cba1c0c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724</Words>
  <Application>Microsoft Macintosh PowerPoint</Application>
  <PresentationFormat>Widescreen</PresentationFormat>
  <Paragraphs>173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Söhne</vt:lpstr>
      <vt:lpstr>Source Sans Pro</vt:lpstr>
      <vt:lpstr>Times New Roman</vt:lpstr>
      <vt:lpstr>Office Theme</vt:lpstr>
      <vt:lpstr>VULCAN BAG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VULCAN BAG</dc:title>
  <dc:creator>Teja Vamsi Bokkasam</dc:creator>
  <cp:lastModifiedBy>Navneet Kaur Gujjar</cp:lastModifiedBy>
  <cp:revision>1</cp:revision>
  <dcterms:created xsi:type="dcterms:W3CDTF">2023-07-26T05:56:01Z</dcterms:created>
  <dcterms:modified xsi:type="dcterms:W3CDTF">2023-07-31T02:03:19Z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0x0101008ECFAB75121B7144889C86F375F2AA7B</vt:lpwstr>
  </property>
  <property fmtid="{D5CDD505-2E9C-101B-9397-08002B2CF9AE}" pid="3" name="MediaServiceImageTags">
    <vt:lpwstr/>
  </property>
</Properties>
</file>